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72" r:id="rId11"/>
    <p:sldId id="273" r:id="rId12"/>
    <p:sldId id="264" r:id="rId13"/>
    <p:sldId id="270" r:id="rId14"/>
    <p:sldId id="266" r:id="rId15"/>
    <p:sldId id="267" r:id="rId16"/>
    <p:sldId id="268" r:id="rId17"/>
    <p:sldId id="269" r:id="rId18"/>
  </p:sldIdLst>
  <p:sldSz cx="9144000" cy="6858000" type="screen4x3"/>
  <p:notesSz cx="7100888" cy="102330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66FF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659" autoAdjust="0"/>
  </p:normalViewPr>
  <p:slideViewPr>
    <p:cSldViewPr>
      <p:cViewPr varScale="1">
        <p:scale>
          <a:sx n="100" d="100"/>
          <a:sy n="100" d="100"/>
        </p:scale>
        <p:origin x="43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16"/>
      <c:hPercent val="3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8204006248801041E-2"/>
          <c:y val="3.9093678674870999E-2"/>
          <c:w val="0.73118279569892453"/>
          <c:h val="0.8035714285714286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% выполнения</c:v>
                </c:pt>
              </c:strCache>
            </c:strRef>
          </c:tx>
          <c:spPr>
            <a:solidFill>
              <a:srgbClr val="FFFF00"/>
            </a:solidFill>
            <a:ln w="10065">
              <a:solidFill>
                <a:schemeClr val="tx1"/>
              </a:solidFill>
              <a:prstDash val="solid"/>
            </a:ln>
          </c:spPr>
          <c:dLbls>
            <c:spPr>
              <a:solidFill>
                <a:srgbClr val="008000"/>
              </a:solidFill>
              <a:ln w="20130">
                <a:noFill/>
              </a:ln>
            </c:spPr>
            <c:txPr>
              <a:bodyPr/>
              <a:lstStyle/>
              <a:p>
                <a:pPr>
                  <a:defRPr sz="1110" b="1" i="0" u="none" strike="noStrike" baseline="0">
                    <a:solidFill>
                      <a:srgbClr val="00FFFF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</c:dLbls>
          <c:cat>
            <c:strRef>
              <c:f>Sheet1!$B$1:$E$1</c:f>
              <c:strCache>
                <c:ptCount val="3"/>
                <c:pt idx="0">
                  <c:v>2007-2008</c:v>
                </c:pt>
                <c:pt idx="1">
                  <c:v>2008-2009</c:v>
                </c:pt>
                <c:pt idx="2">
                  <c:v>2009-2010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6.8</c:v>
                </c:pt>
                <c:pt idx="1">
                  <c:v>12.5</c:v>
                </c:pt>
                <c:pt idx="2">
                  <c:v>28.2</c:v>
                </c:pt>
              </c:numCache>
            </c:numRef>
          </c:val>
        </c:ser>
        <c:shape val="box"/>
        <c:axId val="64052224"/>
        <c:axId val="64070400"/>
        <c:axId val="0"/>
      </c:bar3DChart>
      <c:catAx>
        <c:axId val="64052224"/>
        <c:scaling>
          <c:orientation val="minMax"/>
        </c:scaling>
        <c:axPos val="b"/>
        <c:numFmt formatCode="General" sourceLinked="1"/>
        <c:tickLblPos val="low"/>
        <c:spPr>
          <a:ln w="25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1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4070400"/>
        <c:crosses val="autoZero"/>
        <c:auto val="1"/>
        <c:lblAlgn val="ctr"/>
        <c:lblOffset val="100"/>
        <c:tickLblSkip val="1"/>
        <c:tickMarkSkip val="1"/>
      </c:catAx>
      <c:valAx>
        <c:axId val="64070400"/>
        <c:scaling>
          <c:orientation val="minMax"/>
          <c:max val="50"/>
        </c:scaling>
        <c:axPos val="l"/>
        <c:majorGridlines>
          <c:spPr>
            <a:ln w="2516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25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1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4052224"/>
        <c:crosses val="autoZero"/>
        <c:crossBetween val="between"/>
        <c:minorUnit val="25"/>
      </c:valAx>
      <c:spPr>
        <a:noFill/>
        <a:ln w="20130">
          <a:noFill/>
        </a:ln>
      </c:spPr>
    </c:plotArea>
    <c:legend>
      <c:legendPos val="r"/>
      <c:layout>
        <c:manualLayout>
          <c:xMode val="edge"/>
          <c:yMode val="edge"/>
          <c:x val="0.77634408602150562"/>
          <c:y val="0.45714285714285796"/>
          <c:w val="0.17311827956989284"/>
          <c:h val="0.10357142857142859"/>
        </c:manualLayout>
      </c:layout>
      <c:spPr>
        <a:noFill/>
        <a:ln w="2516">
          <a:solidFill>
            <a:schemeClr val="tx1"/>
          </a:solidFill>
          <a:prstDash val="solid"/>
        </a:ln>
      </c:spPr>
      <c:txPr>
        <a:bodyPr/>
        <a:lstStyle/>
        <a:p>
          <a:pPr>
            <a:defRPr sz="1018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1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autoTitleDeleted val="1"/>
    <c:view3D>
      <c:hPercent val="96"/>
      <c:depthPercent val="100"/>
      <c:rAngAx val="1"/>
    </c:view3D>
    <c:plotArea>
      <c:layout>
        <c:manualLayout>
          <c:layoutTarget val="inner"/>
          <c:xMode val="edge"/>
          <c:yMode val="edge"/>
          <c:x val="7.1871127633209408E-2"/>
          <c:y val="2.7079303675048457E-2"/>
          <c:w val="0.58488228004956511"/>
          <c:h val="0.8626692456479691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количество сдавших в %</c:v>
                </c:pt>
              </c:strCache>
            </c:strRef>
          </c:tx>
          <c:dLbls>
            <c:showVal val="1"/>
          </c:dLbls>
          <c:cat>
            <c:strRef>
              <c:f>Sheet1!$B$1:$D$1</c:f>
              <c:strCache>
                <c:ptCount val="3"/>
                <c:pt idx="0">
                  <c:v>2007-2008</c:v>
                </c:pt>
                <c:pt idx="1">
                  <c:v>2008-2009</c:v>
                </c:pt>
                <c:pt idx="2">
                  <c:v>2009-2010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88</c:v>
                </c:pt>
                <c:pt idx="1">
                  <c:v>94</c:v>
                </c:pt>
                <c:pt idx="2">
                  <c:v>96</c:v>
                </c:pt>
              </c:numCache>
            </c:numRef>
          </c:val>
        </c:ser>
        <c:gapDepth val="0"/>
        <c:shape val="box"/>
        <c:axId val="71475200"/>
        <c:axId val="71476736"/>
        <c:axId val="0"/>
      </c:bar3DChart>
      <c:catAx>
        <c:axId val="71475200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/>
            </a:pPr>
            <a:endParaRPr lang="ru-RU"/>
          </a:p>
        </c:txPr>
        <c:crossAx val="71476736"/>
        <c:crosses val="autoZero"/>
        <c:auto val="1"/>
        <c:lblAlgn val="ctr"/>
        <c:lblOffset val="100"/>
        <c:tickLblSkip val="1"/>
        <c:tickMarkSkip val="1"/>
      </c:catAx>
      <c:valAx>
        <c:axId val="71476736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71475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38413878562553"/>
          <c:y val="0.44100580270793033"/>
          <c:w val="0.32465923172242939"/>
          <c:h val="0.11992263056092858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B04A26E-673D-48F0-B3CC-25BA437F42D1}" type="datetimeFigureOut">
              <a:rPr lang="ru-RU"/>
              <a:pPr>
                <a:defRPr/>
              </a:pPr>
              <a:t>01.03.2012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2725" y="9720263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3A4E688-CB86-4E64-A362-E5452E83A9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BDDFE-6DF9-4FBC-927D-BC10E2795B3D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1662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48AFE-D053-4B07-A380-51924AD037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848AFE-D053-4B07-A380-51924AD037D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23569F-D034-4EE4-A946-B53CD0D8BC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7B3171-9CA6-4AC6-B7A7-ED801F3F7F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FD80A0-F144-4844-863A-065D3EA242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A6A71-0930-4DD3-9CDE-B1B17712F8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4B2CA-FCFF-407B-AA12-2CC2AC1FE9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BF184DBE-E37E-4A9B-82DA-C0EB9D1178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6DC7C1-E9E8-4D7C-A04B-0B2BA9BAD1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EE0768-3AD9-474C-8842-7FD21BF1C9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612830-CC51-4C74-A154-ED669ABDF9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50B6D-3E2A-4684-854F-263E79EBAD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E30D59-2483-446D-B6AE-05B4DEBEC9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F8E42-126B-4182-AC83-58231F0854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B4EBCA8C-A850-4196-8F7C-01166C3E76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548680"/>
            <a:ext cx="7200800" cy="64807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1600" dirty="0" smtClean="0"/>
              <a:t>Муниципальное бюджетное образовательное учреждение открытая (сменная) общеобразовательная школа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1772816"/>
            <a:ext cx="7056784" cy="208823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>Методическая разработка раздела</a:t>
            </a:r>
          </a:p>
          <a:p>
            <a:pPr eaLnBrk="1" hangingPunct="1">
              <a:defRPr/>
            </a:pPr>
            <a:r>
              <a:rPr lang="ru-RU" sz="2800" dirty="0" smtClean="0"/>
              <a:t>образовательной программы</a:t>
            </a:r>
          </a:p>
          <a:p>
            <a:pPr eaLnBrk="1" hangingPunct="1">
              <a:defRPr/>
            </a:pPr>
            <a:r>
              <a:rPr lang="ru-RU" sz="2800" dirty="0" smtClean="0"/>
              <a:t>«Лексика. Фразеология. Лексикография.» </a:t>
            </a:r>
          </a:p>
          <a:p>
            <a:pPr eaLnBrk="1" hangingPunct="1">
              <a:defRPr/>
            </a:pPr>
            <a:r>
              <a:rPr lang="ru-RU" sz="2800" dirty="0" smtClean="0"/>
              <a:t>10 класс</a:t>
            </a:r>
          </a:p>
          <a:p>
            <a:pPr eaLnBrk="1" hangingPunct="1">
              <a:defRPr/>
            </a:pPr>
            <a:endParaRPr lang="ru-RU" sz="2800" dirty="0" smtClean="0"/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5148064" y="4653136"/>
            <a:ext cx="3873881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Выполнила:</a:t>
            </a:r>
          </a:p>
          <a:p>
            <a:r>
              <a:rPr lang="ru-RU" dirty="0" err="1" smtClean="0"/>
              <a:t>Киприянова</a:t>
            </a:r>
            <a:r>
              <a:rPr lang="ru-RU" dirty="0" smtClean="0"/>
              <a:t> Людмила Евгеньевна</a:t>
            </a:r>
            <a:endParaRPr lang="ru-RU" dirty="0"/>
          </a:p>
          <a:p>
            <a:r>
              <a:rPr lang="ru-RU" dirty="0"/>
              <a:t>учитель русского языка и литературы</a:t>
            </a:r>
          </a:p>
          <a:p>
            <a:r>
              <a:rPr lang="ru-RU" dirty="0"/>
              <a:t>первой категории </a:t>
            </a:r>
            <a:r>
              <a:rPr lang="ru-RU" dirty="0" smtClean="0"/>
              <a:t>МБОУ </a:t>
            </a:r>
            <a:r>
              <a:rPr lang="ru-RU" dirty="0"/>
              <a:t>ОСОШ </a:t>
            </a:r>
          </a:p>
          <a:p>
            <a:r>
              <a:rPr lang="ru-RU" dirty="0" smtClean="0"/>
              <a:t>г.Бор Нижегородской </a:t>
            </a:r>
            <a:r>
              <a:rPr lang="ru-RU" dirty="0"/>
              <a:t>области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4427538" y="6308725"/>
            <a:ext cx="8302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 smtClean="0"/>
              <a:t>2012 </a:t>
            </a:r>
            <a:r>
              <a:rPr lang="ru-RU" dirty="0"/>
              <a:t>г.</a:t>
            </a:r>
          </a:p>
        </p:txBody>
      </p:sp>
      <p:pic>
        <p:nvPicPr>
          <p:cNvPr id="7" name="Рисунок 6" descr="439166_s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077072"/>
            <a:ext cx="1625149" cy="2307712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424936" cy="3816424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+mn-lt"/>
              </a:rPr>
            </a:br>
            <a:r>
              <a:rPr lang="ru-RU" sz="3200" dirty="0" smtClean="0">
                <a:solidFill>
                  <a:srgbClr val="FF0000"/>
                </a:solidFill>
                <a:latin typeface="+mn-lt"/>
              </a:rPr>
              <a:t>                               </a:t>
            </a:r>
            <a:r>
              <a:rPr 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Задания к уроку.</a:t>
            </a:r>
            <a:r>
              <a:rPr lang="ru-RU" sz="32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+mn-lt"/>
              </a:rPr>
            </a:br>
            <a:r>
              <a:rPr 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1) Определить</a:t>
            </a:r>
            <a:r>
              <a:rPr lang="ru-RU" sz="3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троп</a:t>
            </a:r>
            <a:r>
              <a:rPr lang="ru-RU" sz="3200" dirty="0" smtClean="0">
                <a:latin typeface="+mn-lt"/>
              </a:rPr>
              <a:t> (приписывание неодушевлённому предмету признаков и свойств живых существ).</a:t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>                                                </a:t>
            </a:r>
            <a:r>
              <a:rPr lang="ru-RU" sz="3200" i="1" dirty="0" smtClean="0">
                <a:solidFill>
                  <a:srgbClr val="FFFF00"/>
                </a:solidFill>
                <a:latin typeface="+mn-lt"/>
              </a:rPr>
              <a:t>Солнце реже смеётся, </a:t>
            </a:r>
            <a:br>
              <a:rPr lang="ru-RU" sz="3200" i="1" dirty="0" smtClean="0">
                <a:solidFill>
                  <a:srgbClr val="FFFF00"/>
                </a:solidFill>
                <a:latin typeface="+mn-lt"/>
              </a:rPr>
            </a:br>
            <a:r>
              <a:rPr lang="ru-RU" sz="3200" i="1" dirty="0" smtClean="0">
                <a:solidFill>
                  <a:srgbClr val="FFFF00"/>
                </a:solidFill>
                <a:latin typeface="+mn-lt"/>
              </a:rPr>
              <a:t>                                           Нет в цветах благовонья,</a:t>
            </a:r>
            <a:br>
              <a:rPr lang="ru-RU" sz="3200" i="1" dirty="0" smtClean="0">
                <a:solidFill>
                  <a:srgbClr val="FFFF00"/>
                </a:solidFill>
                <a:latin typeface="+mn-lt"/>
              </a:rPr>
            </a:br>
            <a:r>
              <a:rPr lang="ru-RU" sz="3200" i="1" dirty="0" smtClean="0">
                <a:solidFill>
                  <a:srgbClr val="FFFF00"/>
                </a:solidFill>
                <a:latin typeface="+mn-lt"/>
              </a:rPr>
              <a:t>                                               Скоро осень проснётся</a:t>
            </a:r>
            <a:br>
              <a:rPr lang="ru-RU" sz="3200" i="1" dirty="0" smtClean="0">
                <a:solidFill>
                  <a:srgbClr val="FFFF00"/>
                </a:solidFill>
                <a:latin typeface="+mn-lt"/>
              </a:rPr>
            </a:br>
            <a:r>
              <a:rPr lang="ru-RU" sz="3200" i="1" dirty="0" smtClean="0">
                <a:solidFill>
                  <a:srgbClr val="FFFF00"/>
                </a:solidFill>
                <a:latin typeface="+mn-lt"/>
              </a:rPr>
              <a:t>                                                И заплачет спросонья</a:t>
            </a: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>                                                                </a:t>
            </a:r>
            <a:r>
              <a:rPr lang="ru-RU" sz="3200" i="1" dirty="0" smtClean="0">
                <a:solidFill>
                  <a:srgbClr val="FFFF00"/>
                </a:solidFill>
                <a:latin typeface="+mn-lt"/>
              </a:rPr>
              <a:t>К. Бальмонт</a:t>
            </a: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endParaRPr lang="ru-RU" sz="3200" dirty="0">
              <a:latin typeface="+mn-lt"/>
            </a:endParaRPr>
          </a:p>
        </p:txBody>
      </p:sp>
      <p:pic>
        <p:nvPicPr>
          <p:cNvPr id="3" name="Рисунок 2" descr="oboi_pej3az_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356992"/>
            <a:ext cx="4468571" cy="3294366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2592288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latin typeface="+mn-lt"/>
              </a:rPr>
              <a:t>                                     </a:t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>2) Определить троп (художественное образное определение).</a:t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solidFill>
                  <a:srgbClr val="66FFFF"/>
                </a:solidFill>
                <a:latin typeface="+mn-lt"/>
              </a:rPr>
              <a:t>Луна взошла сильно багровая и хмурая, </a:t>
            </a:r>
            <a:br>
              <a:rPr lang="ru-RU" sz="3200" dirty="0" smtClean="0">
                <a:solidFill>
                  <a:srgbClr val="66FFFF"/>
                </a:solidFill>
                <a:latin typeface="+mn-lt"/>
              </a:rPr>
            </a:br>
            <a:r>
              <a:rPr lang="ru-RU" sz="3200" dirty="0" smtClean="0">
                <a:solidFill>
                  <a:srgbClr val="66FFFF"/>
                </a:solidFill>
                <a:latin typeface="+mn-lt"/>
              </a:rPr>
              <a:t>точно больная</a:t>
            </a:r>
            <a:br>
              <a:rPr lang="ru-RU" sz="3200" dirty="0" smtClean="0">
                <a:solidFill>
                  <a:srgbClr val="66FFFF"/>
                </a:solidFill>
                <a:latin typeface="+mn-lt"/>
              </a:rPr>
            </a:br>
            <a:r>
              <a:rPr lang="ru-RU" sz="3200" dirty="0" smtClean="0">
                <a:solidFill>
                  <a:srgbClr val="66FFFF"/>
                </a:solidFill>
                <a:latin typeface="+mn-lt"/>
              </a:rPr>
              <a:t>                                                                А.П.Чехов</a:t>
            </a: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endParaRPr lang="ru-RU" sz="3200" dirty="0">
              <a:latin typeface="+mn-lt"/>
            </a:endParaRPr>
          </a:p>
        </p:txBody>
      </p:sp>
      <p:pic>
        <p:nvPicPr>
          <p:cNvPr id="5" name="Рисунок 4" descr="703697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131616"/>
            <a:ext cx="5760640" cy="3506883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200" dirty="0" smtClean="0">
                <a:latin typeface="+mn-lt"/>
              </a:rPr>
              <a:t>РЕЗУЛЬТАТИВНОСТЬ РАБОТЫ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196752"/>
            <a:ext cx="8785225" cy="2189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Выполняя задания на ЕГЭ, связанные с определением художественных средств выразительности, учащиеся часто испытывают затруднения.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В 2007-2008 учебном году  с заданием В 8  справились 6,8% старшеклассников.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В 2008-2009 учебном году - 12,5%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В 2009-2010 учебном году – 28,2%. </a:t>
            </a:r>
          </a:p>
        </p:txBody>
      </p:sp>
      <p:graphicFrame>
        <p:nvGraphicFramePr>
          <p:cNvPr id="5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251520" y="3356992"/>
          <a:ext cx="871296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4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4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4403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3" name="Object 9"/>
          <p:cNvGraphicFramePr>
            <a:graphicFrameLocks noChangeAspect="1"/>
          </p:cNvGraphicFramePr>
          <p:nvPr/>
        </p:nvGraphicFramePr>
        <p:xfrm>
          <a:off x="1475656" y="2132856"/>
          <a:ext cx="6768752" cy="4366428"/>
        </p:xfrm>
        <a:graphic>
          <a:graphicData uri="http://schemas.openxmlformats.org/presentationml/2006/ole">
            <p:oleObj spid="_x0000_s25603" name="Диаграмма" r:id="rId3" imgW="7772400" imgH="5019727" progId="MSGraph.Chart.8">
              <p:embed followColorScheme="full"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570186"/>
          </a:xfrm>
        </p:spPr>
        <p:txBody>
          <a:bodyPr>
            <a:normAutofit fontScale="90000"/>
          </a:bodyPr>
          <a:lstStyle/>
          <a:p>
            <a:r>
              <a:rPr lang="ru-RU" sz="3200" smtClean="0">
                <a:latin typeface="+mn-lt"/>
              </a:rPr>
              <a:t>СРАВНИТЕЛ                                                                                                                                                                                                                        ЬНЫЙ </a:t>
            </a:r>
            <a:r>
              <a:rPr lang="ru-RU" sz="3200" dirty="0" smtClean="0">
                <a:latin typeface="+mn-lt"/>
              </a:rPr>
              <a:t>АНАЛИЗ  ВЫПОЛНЕНИЯ ЗАДАНИЯ В8 </a:t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>(</a:t>
            </a:r>
            <a:r>
              <a:rPr lang="ru-RU" sz="2200" dirty="0" smtClean="0">
                <a:latin typeface="+mn-lt"/>
              </a:rPr>
              <a:t>изобразительно-выразительные средства языка</a:t>
            </a:r>
            <a:r>
              <a:rPr lang="ru-RU" sz="3200" dirty="0" smtClean="0">
                <a:latin typeface="+mn-lt"/>
              </a:rPr>
              <a:t>)</a:t>
            </a:r>
            <a:endParaRPr lang="ru-RU" sz="3200" dirty="0">
              <a:latin typeface="+mn-lt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Результативность сдачи ЕГЭ</a:t>
            </a:r>
          </a:p>
        </p:txBody>
      </p:sp>
      <p:graphicFrame>
        <p:nvGraphicFramePr>
          <p:cNvPr id="4" name="Object 9"/>
          <p:cNvGraphicFramePr>
            <a:graphicFrameLocks noGrp="1" noChangeAspect="1"/>
          </p:cNvGraphicFramePr>
          <p:nvPr>
            <p:ph sz="half" idx="2"/>
          </p:nvPr>
        </p:nvGraphicFramePr>
        <p:xfrm>
          <a:off x="514350" y="1390650"/>
          <a:ext cx="8234113" cy="5275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188913"/>
            <a:ext cx="7772400" cy="9366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200" dirty="0" smtClean="0">
                <a:latin typeface="+mn-lt"/>
              </a:rPr>
              <a:t>Приложение</a:t>
            </a: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412875"/>
            <a:ext cx="8713788" cy="51847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dirty="0" smtClean="0"/>
              <a:t>1. Конспект урока по русскому языку в 10 классе по теме: «Изобразительно-выразительные средства языка».  </a:t>
            </a:r>
          </a:p>
          <a:p>
            <a:pPr algn="l" eaLnBrk="1" hangingPunct="1">
              <a:defRPr/>
            </a:pPr>
            <a:endParaRPr lang="ru-RU" dirty="0" smtClean="0"/>
          </a:p>
          <a:p>
            <a:pPr algn="l" eaLnBrk="1" hangingPunct="1">
              <a:defRPr/>
            </a:pPr>
            <a:r>
              <a:rPr lang="ru-RU" dirty="0" smtClean="0"/>
              <a:t>2. Зачётная работа по теме « </a:t>
            </a:r>
            <a:r>
              <a:rPr lang="ru-RU" dirty="0" err="1" smtClean="0"/>
              <a:t>Изобразителоно-выразительные</a:t>
            </a:r>
            <a:r>
              <a:rPr lang="ru-RU" dirty="0" smtClean="0"/>
              <a:t> средства языка».</a:t>
            </a:r>
          </a:p>
          <a:p>
            <a:pPr algn="l" eaLnBrk="1" hangingPunct="1">
              <a:defRPr/>
            </a:pPr>
            <a:endParaRPr lang="ru-RU" dirty="0" smtClean="0"/>
          </a:p>
        </p:txBody>
      </p:sp>
      <p:pic>
        <p:nvPicPr>
          <p:cNvPr id="14340" name="Picture 6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7" y="4443072"/>
            <a:ext cx="3059833" cy="2414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3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98" decel="100000" fill="hold"/>
                                        <p:tgtEl>
                                          <p:spTgt spid="53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260350"/>
            <a:ext cx="7772400" cy="792163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Список литературы: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556792"/>
            <a:ext cx="8496300" cy="4608513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ru-RU" sz="1800" dirty="0" smtClean="0"/>
              <a:t>1.Боженкова Р. К. </a:t>
            </a:r>
            <a:r>
              <a:rPr lang="ru-RU" sz="1800" dirty="0" err="1" smtClean="0"/>
              <a:t>Боженкова</a:t>
            </a:r>
            <a:r>
              <a:rPr lang="ru-RU" sz="1800" dirty="0" smtClean="0"/>
              <a:t> Н.А. Русский язык и культура речи. М., 2004.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dirty="0" smtClean="0"/>
              <a:t>2. </a:t>
            </a:r>
            <a:r>
              <a:rPr lang="ru-RU" sz="1800" dirty="0" err="1" smtClean="0"/>
              <a:t>Гольцова</a:t>
            </a:r>
            <a:r>
              <a:rPr lang="ru-RU" sz="1800" dirty="0" smtClean="0"/>
              <a:t> Н.Г., </a:t>
            </a:r>
            <a:r>
              <a:rPr lang="ru-RU" sz="1800" dirty="0" err="1" smtClean="0"/>
              <a:t>Шамшин</a:t>
            </a:r>
            <a:r>
              <a:rPr lang="ru-RU" sz="1800" dirty="0" smtClean="0"/>
              <a:t> И.В., </a:t>
            </a:r>
            <a:r>
              <a:rPr lang="ru-RU" sz="1800" dirty="0" err="1" smtClean="0"/>
              <a:t>Мищерина</a:t>
            </a:r>
            <a:r>
              <a:rPr lang="ru-RU" sz="1800" dirty="0" smtClean="0"/>
              <a:t> М.А. Русский язык. 10-11 классы: Учебник для общеобразовательных учреждений. – 6-е издание. – М.: ООО «ТИД «Русское слово – РС», 2009.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dirty="0" smtClean="0"/>
              <a:t>3. </a:t>
            </a:r>
            <a:r>
              <a:rPr lang="ru-RU" sz="1800" dirty="0" err="1" smtClean="0"/>
              <a:t>Кукушин</a:t>
            </a:r>
            <a:r>
              <a:rPr lang="ru-RU" sz="1800" dirty="0" smtClean="0"/>
              <a:t> В. С. Теория и методика обучения. Ростов; Феникс, 2005.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dirty="0" smtClean="0"/>
              <a:t>4. </a:t>
            </a:r>
            <a:r>
              <a:rPr lang="ru-RU" sz="1800" dirty="0" err="1" smtClean="0"/>
              <a:t>Ксензова</a:t>
            </a:r>
            <a:r>
              <a:rPr lang="ru-RU" sz="1800" dirty="0" smtClean="0"/>
              <a:t> Г. Ю. Перспективные школьные технологии. М., 2000.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dirty="0" smtClean="0"/>
              <a:t>5. Львова С.И. Русский язык : сборник заданий. / С.И.Львова, И.П. </a:t>
            </a:r>
            <a:r>
              <a:rPr lang="ru-RU" sz="1800" dirty="0" err="1" smtClean="0"/>
              <a:t>Цибулько</a:t>
            </a:r>
            <a:r>
              <a:rPr lang="ru-RU" sz="1800" dirty="0" smtClean="0"/>
              <a:t>. – М.: 2008.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dirty="0" smtClean="0"/>
              <a:t>6. Маркова А. К. Формирование мотивации учения  в школьном возрасте. М., 1988. 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dirty="0" smtClean="0"/>
              <a:t>7. Практикум по русскому языку и культуре речи. Нормы современного русского языка. – С П б.-2001.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dirty="0" smtClean="0"/>
              <a:t>8.Розенталь Д. Э. Справочник по русскому языку. Практическая  стилистика.- М., 2006.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dirty="0" smtClean="0"/>
              <a:t>9. Розенталь Д. Э. , Голуб И. Б., Теленкова М. А. Современный русский язык. Москва. : Айрис-пресс, 2004. 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1800" dirty="0" smtClean="0"/>
              <a:t>10. </a:t>
            </a:r>
            <a:r>
              <a:rPr lang="ru-RU" sz="1800" dirty="0" err="1" smtClean="0"/>
              <a:t>Селевко</a:t>
            </a:r>
            <a:r>
              <a:rPr lang="ru-RU" sz="1800" dirty="0" smtClean="0"/>
              <a:t> Г. К. Педагогические технологии на  основе личностной ориентации педагогического процесса. М., 1998.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  <p:bldP spid="55301" grpId="0" uiExpan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8000" dirty="0" smtClean="0">
                <a:latin typeface="+mn-lt"/>
              </a:rPr>
              <a:t>Спасибо</a:t>
            </a:r>
            <a:br>
              <a:rPr lang="ru-RU" sz="8000" dirty="0" smtClean="0">
                <a:latin typeface="+mn-lt"/>
              </a:rPr>
            </a:br>
            <a:r>
              <a:rPr lang="ru-RU" sz="8000" dirty="0" smtClean="0">
                <a:latin typeface="+mn-lt"/>
              </a:rPr>
              <a:t>за внимание!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650" y="188913"/>
            <a:ext cx="7772400" cy="8366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200" dirty="0" smtClean="0">
                <a:latin typeface="+mn-lt"/>
              </a:rPr>
              <a:t>Содержание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7950" y="1196974"/>
            <a:ext cx="9036050" cy="5661025"/>
          </a:xfrm>
        </p:spPr>
        <p:txBody>
          <a:bodyPr/>
          <a:lstStyle/>
          <a:p>
            <a:pPr marL="609600" indent="-609600" algn="l" eaLnBrk="1" hangingPunct="1">
              <a:defRPr/>
            </a:pPr>
            <a:r>
              <a:rPr lang="ru-RU" sz="2400" dirty="0" smtClean="0"/>
              <a:t>1. Цели и задачи изучения раздела.</a:t>
            </a:r>
          </a:p>
          <a:p>
            <a:pPr marL="609600" indent="-609600" algn="l" eaLnBrk="1" hangingPunct="1">
              <a:defRPr/>
            </a:pPr>
            <a:r>
              <a:rPr lang="ru-RU" sz="2400" dirty="0" smtClean="0"/>
              <a:t>2. Особенности контингента учащихся 10-х классов МБОУ ОСОШ.</a:t>
            </a:r>
          </a:p>
          <a:p>
            <a:pPr marL="609600" indent="-609600" algn="l" eaLnBrk="1" hangingPunct="1">
              <a:defRPr/>
            </a:pPr>
            <a:r>
              <a:rPr lang="ru-RU" sz="2400" dirty="0" smtClean="0"/>
              <a:t>3. Ожидаемые результаты освоения раздела программы.</a:t>
            </a:r>
          </a:p>
          <a:p>
            <a:pPr marL="609600" indent="-609600" algn="l" eaLnBrk="1" hangingPunct="1">
              <a:defRPr/>
            </a:pPr>
            <a:r>
              <a:rPr lang="ru-RU" sz="2400" dirty="0" smtClean="0"/>
              <a:t>4. Особенности планирования по русскому языку в МБОУ ОСОШ.</a:t>
            </a:r>
          </a:p>
          <a:p>
            <a:pPr marL="609600" indent="-609600" algn="l" eaLnBrk="1" hangingPunct="1">
              <a:defRPr/>
            </a:pPr>
            <a:r>
              <a:rPr lang="ru-RU" sz="2400" dirty="0" smtClean="0"/>
              <a:t>5. Тематическое планирование раздела.</a:t>
            </a:r>
          </a:p>
          <a:p>
            <a:pPr marL="609600" indent="-609600" algn="l" eaLnBrk="1" hangingPunct="1">
              <a:defRPr/>
            </a:pPr>
            <a:r>
              <a:rPr lang="ru-RU" sz="2400" dirty="0" smtClean="0"/>
              <a:t>6. Методы и формы работы.</a:t>
            </a:r>
          </a:p>
          <a:p>
            <a:pPr marL="609600" indent="-609600" algn="l" eaLnBrk="1" hangingPunct="1">
              <a:defRPr/>
            </a:pPr>
            <a:r>
              <a:rPr lang="ru-RU" sz="2400" dirty="0" smtClean="0"/>
              <a:t>7. Дифференцированный подход к обучению.</a:t>
            </a:r>
          </a:p>
          <a:p>
            <a:pPr marL="609600" indent="-609600" algn="l" eaLnBrk="1" hangingPunct="1">
              <a:defRPr/>
            </a:pPr>
            <a:r>
              <a:rPr lang="ru-RU" sz="2400" dirty="0" smtClean="0"/>
              <a:t>8. Задания к уроку по теме.</a:t>
            </a:r>
          </a:p>
          <a:p>
            <a:pPr marL="609600" indent="-609600" algn="l" eaLnBrk="1" hangingPunct="1">
              <a:defRPr/>
            </a:pPr>
            <a:r>
              <a:rPr lang="ru-RU" sz="2400" dirty="0" smtClean="0"/>
              <a:t>8. Результативность работы.</a:t>
            </a:r>
          </a:p>
          <a:p>
            <a:pPr marL="609600" indent="-609600" algn="l" eaLnBrk="1" hangingPunct="1">
              <a:defRPr/>
            </a:pPr>
            <a:r>
              <a:rPr lang="ru-RU" sz="2400" dirty="0" smtClean="0"/>
              <a:t>9. Приложение.</a:t>
            </a:r>
          </a:p>
          <a:p>
            <a:pPr marL="609600" indent="-609600" algn="l" eaLnBrk="1" hangingPunct="1">
              <a:defRPr/>
            </a:pPr>
            <a:r>
              <a:rPr lang="ru-RU" sz="2400" dirty="0" smtClean="0"/>
              <a:t>10. Список литературы.</a:t>
            </a:r>
          </a:p>
        </p:txBody>
      </p:sp>
      <p:pic>
        <p:nvPicPr>
          <p:cNvPr id="5" name="Рисунок 4" descr="knigi-slovari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5085184"/>
            <a:ext cx="2160240" cy="1612979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76672"/>
            <a:ext cx="7772400" cy="9429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dirty="0" smtClean="0"/>
              <a:t>Цели и задачи изучения раздела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0824" y="1628800"/>
            <a:ext cx="8641655" cy="4896544"/>
          </a:xfrm>
        </p:spPr>
        <p:txBody>
          <a:bodyPr/>
          <a:lstStyle/>
          <a:p>
            <a:pPr algn="l" eaLnBrk="1" hangingPunct="1">
              <a:defRPr/>
            </a:pPr>
            <a:endParaRPr lang="ru-RU" b="1" u="sng" dirty="0" smtClean="0"/>
          </a:p>
          <a:p>
            <a:pPr algn="l" eaLnBrk="1" hangingPunct="1">
              <a:defRPr/>
            </a:pPr>
            <a:r>
              <a:rPr lang="ru-RU" b="1" u="sng" dirty="0" smtClean="0"/>
              <a:t>Цель раздела:</a:t>
            </a:r>
            <a:r>
              <a:rPr lang="ru-RU" dirty="0" smtClean="0"/>
              <a:t> повторение, обобщение, систематизация и углубление представления о лексической системе русского языка.</a:t>
            </a:r>
          </a:p>
          <a:p>
            <a:pPr algn="l" eaLnBrk="1" hangingPunct="1">
              <a:defRPr/>
            </a:pPr>
            <a:endParaRPr lang="ru-RU" dirty="0" smtClean="0"/>
          </a:p>
          <a:p>
            <a:pPr algn="l" eaLnBrk="1" hangingPunct="1">
              <a:defRPr/>
            </a:pPr>
            <a:r>
              <a:rPr lang="ru-RU" b="1" u="sng" dirty="0" smtClean="0"/>
              <a:t>Задачи раздела: </a:t>
            </a:r>
            <a:r>
              <a:rPr lang="ru-RU" dirty="0" smtClean="0"/>
              <a:t>познавательные, развивающие и воспитывающие.</a:t>
            </a:r>
            <a:endParaRPr lang="ru-RU" b="1" u="sng" dirty="0" smtClean="0"/>
          </a:p>
        </p:txBody>
      </p:sp>
      <p:pic>
        <p:nvPicPr>
          <p:cNvPr id="32773" name="Picture 5" descr="1217821185_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509120"/>
            <a:ext cx="1668463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200" dirty="0" smtClean="0">
                <a:latin typeface="+mn-lt"/>
              </a:rPr>
              <a:t>Особенности контингента учащихся МБОУ ОСОШ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327275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1. Разный возраст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2. Различный уровень подготовки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3. Адаптация к жизни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4. Высокий процент «трудных»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b="1" dirty="0" smtClean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88913"/>
            <a:ext cx="8785225" cy="1160462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/>
              <a:t>Ожидаемые результаты освоения раздела программы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00063" y="1643063"/>
            <a:ext cx="8424862" cy="424815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dirty="0" smtClean="0"/>
              <a:t>Расширение представлений учащихся о лексической системе русского языка, закрепление навыков лексического анализа текста, необходимых для грамотного владения русским языком и успешной сдачи ЕГЭ по русскому языку.</a:t>
            </a:r>
          </a:p>
        </p:txBody>
      </p:sp>
      <p:pic>
        <p:nvPicPr>
          <p:cNvPr id="5" name="Рисунок 4" descr="42080-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4293096"/>
            <a:ext cx="2843808" cy="2132856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8913"/>
            <a:ext cx="8856663" cy="9525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200" dirty="0" smtClean="0">
                <a:latin typeface="+mn-lt"/>
              </a:rPr>
              <a:t>Особенности планирования по русскому языку в МБОУ ОСОШ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214438"/>
            <a:ext cx="8750300" cy="4786312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Так как в МБОУ ОСОШ обучение старшеклассников ведётся в течение 3-х лет, то программа разделена на три года.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ru-RU" sz="2000" dirty="0" smtClean="0"/>
              <a:t>10 класс – 34ч. </a:t>
            </a:r>
            <a:endParaRPr lang="en-US" sz="2000" dirty="0" smtClean="0"/>
          </a:p>
          <a:p>
            <a:pPr algn="l" eaLnBrk="1" hangingPunct="1">
              <a:defRPr/>
            </a:pPr>
            <a:r>
              <a:rPr lang="ru-RU" sz="2000" dirty="0" smtClean="0"/>
              <a:t>Введение -1ч.</a:t>
            </a:r>
          </a:p>
          <a:p>
            <a:pPr algn="l" eaLnBrk="1" hangingPunct="1">
              <a:defRPr/>
            </a:pPr>
            <a:r>
              <a:rPr lang="ru-RU" sz="2000" dirty="0" smtClean="0"/>
              <a:t>Лексика. Фразеология. – 11 ч.</a:t>
            </a:r>
          </a:p>
          <a:p>
            <a:pPr algn="l" eaLnBrk="1" hangingPunct="1">
              <a:defRPr/>
            </a:pPr>
            <a:r>
              <a:rPr lang="ru-RU" sz="2000" dirty="0" smtClean="0"/>
              <a:t>Фонетика. Графика. Орфоэпия. –3ч.</a:t>
            </a:r>
          </a:p>
          <a:p>
            <a:pPr algn="l" eaLnBrk="1" hangingPunct="1">
              <a:defRPr/>
            </a:pPr>
            <a:r>
              <a:rPr lang="ru-RU" sz="2000" dirty="0" err="1" smtClean="0"/>
              <a:t>Морфемика</a:t>
            </a:r>
            <a:r>
              <a:rPr lang="ru-RU" sz="2000" dirty="0" smtClean="0"/>
              <a:t>. Словообразование. – 8ч.</a:t>
            </a:r>
          </a:p>
          <a:p>
            <a:pPr algn="l" eaLnBrk="1" hangingPunct="1">
              <a:defRPr/>
            </a:pPr>
            <a:r>
              <a:rPr lang="ru-RU" sz="2000" dirty="0" err="1" smtClean="0"/>
              <a:t>Мофология</a:t>
            </a:r>
            <a:r>
              <a:rPr lang="ru-RU" sz="2000" dirty="0" smtClean="0"/>
              <a:t> и орфография. – 11ч.</a:t>
            </a:r>
          </a:p>
          <a:p>
            <a:pPr algn="l" eaLnBrk="1" hangingPunct="1">
              <a:defRPr/>
            </a:pPr>
            <a:endParaRPr lang="ru-RU" sz="2000" dirty="0" smtClean="0"/>
          </a:p>
          <a:p>
            <a:pPr eaLnBrk="1" hangingPunct="1">
              <a:defRPr/>
            </a:pPr>
            <a:r>
              <a:rPr lang="ru-RU" sz="2000" dirty="0" smtClean="0"/>
              <a:t>11 класс 34ч.</a:t>
            </a:r>
          </a:p>
          <a:p>
            <a:pPr algn="l" eaLnBrk="1" hangingPunct="1">
              <a:defRPr/>
            </a:pPr>
            <a:r>
              <a:rPr lang="ru-RU" sz="2000" dirty="0" smtClean="0"/>
              <a:t>Морфология и орфография. ( Части речи.) – 34ч.</a:t>
            </a:r>
          </a:p>
          <a:p>
            <a:pPr eaLnBrk="1" hangingPunct="1">
              <a:defRPr/>
            </a:pPr>
            <a:r>
              <a:rPr lang="ru-RU" sz="2000" dirty="0" smtClean="0"/>
              <a:t>12 класс – 34ч.</a:t>
            </a:r>
          </a:p>
          <a:p>
            <a:pPr algn="l" eaLnBrk="1" hangingPunct="1">
              <a:defRPr/>
            </a:pPr>
            <a:r>
              <a:rPr lang="ru-RU" sz="2000" dirty="0" smtClean="0"/>
              <a:t>Синтаксис и пунктуация. – 34ч.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 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9388" y="260350"/>
            <a:ext cx="8785225" cy="136048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/>
              <a:t>Тематическое планирование раздела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628800"/>
            <a:ext cx="8601075" cy="48244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ru-RU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/>
              <a:t>Лексика. Фразеология. Лексикография. 11 часов.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b="1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000" dirty="0" smtClean="0"/>
              <a:t>1.Лексическая система русского языка.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000" dirty="0" smtClean="0"/>
              <a:t>2.Многозначность слова. Омонимы, синонимы, антонимы.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000" dirty="0" smtClean="0"/>
              <a:t>3.Паронимы и их употребление.</a:t>
            </a:r>
          </a:p>
          <a:p>
            <a:pPr marL="457200" indent="-457200" algn="l" eaLnBrk="1" hangingPunct="1">
              <a:lnSpc>
                <a:spcPct val="90000"/>
              </a:lnSpc>
              <a:defRPr/>
            </a:pPr>
            <a:r>
              <a:rPr lang="ru-RU" sz="2000" dirty="0" smtClean="0"/>
              <a:t>4.Изобразительно-выразительные средства русского языка.</a:t>
            </a:r>
          </a:p>
          <a:p>
            <a:pPr marL="457200" indent="-457200" algn="l" eaLnBrk="1" hangingPunct="1">
              <a:lnSpc>
                <a:spcPct val="90000"/>
              </a:lnSpc>
              <a:defRPr/>
            </a:pPr>
            <a:r>
              <a:rPr lang="ru-RU" sz="2000" dirty="0" smtClean="0"/>
              <a:t>5.Изобразительно-выразительные </a:t>
            </a:r>
            <a:r>
              <a:rPr lang="ru-RU" sz="2000" smtClean="0"/>
              <a:t>средства русского языка</a:t>
            </a:r>
            <a:endParaRPr lang="ru-RU" sz="2000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000" dirty="0" smtClean="0"/>
              <a:t>6.Происхождение лексики современного русского языка.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000" dirty="0" smtClean="0"/>
              <a:t>7. Общеупотребительная лексика. Лексика, имеющая ограниченную сферу употребления.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000" dirty="0" smtClean="0"/>
              <a:t>8. Употребление устаревшей лексики и неологизмов. 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000" dirty="0" smtClean="0"/>
              <a:t>9. Фразеология. Употребление фразеологизмов.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000" dirty="0" smtClean="0"/>
              <a:t>10. Лексикография.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000" dirty="0" smtClean="0"/>
              <a:t>11. Зачётная работа по теме раздела.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ru-RU" sz="20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ru-RU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ru-RU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ru-RU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ru-RU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ru-RU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ru-RU" sz="2400" dirty="0" smtClean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9941" grpId="0" uiExpan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60648"/>
            <a:ext cx="8712522" cy="129614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200" dirty="0" smtClean="0">
                <a:latin typeface="+mn-lt"/>
              </a:rPr>
              <a:t>Методы и формы организации деятельности учащихся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844675"/>
            <a:ext cx="8569325" cy="44640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ru-RU" sz="2400" b="1" i="1" dirty="0" smtClean="0">
                <a:solidFill>
                  <a:srgbClr val="FFFF00"/>
                </a:solidFill>
              </a:rPr>
              <a:t>практический</a:t>
            </a:r>
            <a:r>
              <a:rPr lang="ru-RU" sz="2400" i="1" dirty="0" smtClean="0"/>
              <a:t> </a:t>
            </a:r>
            <a:r>
              <a:rPr lang="ru-RU" sz="2400" dirty="0" smtClean="0"/>
              <a:t>(опыты, упражнения);</a:t>
            </a:r>
            <a:endParaRPr lang="ru-RU" sz="2400" b="1" i="1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400" b="1" i="1" dirty="0" smtClean="0">
                <a:solidFill>
                  <a:srgbClr val="FFFF00"/>
                </a:solidFill>
              </a:rPr>
              <a:t>наглядный</a:t>
            </a:r>
            <a:r>
              <a:rPr lang="ru-RU" sz="2400" b="1" dirty="0" smtClean="0"/>
              <a:t> </a:t>
            </a:r>
            <a:r>
              <a:rPr lang="ru-RU" sz="2400" dirty="0" smtClean="0"/>
              <a:t>(иллюстрация, демонстрация, наблюдения обучающихся); </a:t>
            </a:r>
            <a:endParaRPr lang="ru-RU" sz="2400" b="1" i="1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400" b="1" i="1" dirty="0" smtClean="0">
                <a:solidFill>
                  <a:srgbClr val="FFFF00"/>
                </a:solidFill>
              </a:rPr>
              <a:t>словесный</a:t>
            </a:r>
            <a:r>
              <a:rPr lang="ru-RU" sz="2400" b="1" dirty="0" smtClean="0"/>
              <a:t> </a:t>
            </a:r>
            <a:r>
              <a:rPr lang="ru-RU" sz="2400" dirty="0" smtClean="0"/>
              <a:t>(объяснение, разъяснение, рассказ, беседа, инструктаж, лекция, дискуссия, диспут);</a:t>
            </a:r>
            <a:endParaRPr lang="ru-RU" sz="2400" b="1" i="1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400" b="1" i="1" dirty="0" smtClean="0">
                <a:solidFill>
                  <a:srgbClr val="FFFF00"/>
                </a:solidFill>
              </a:rPr>
              <a:t>работа с книгой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/>
              <a:t>(чтение, изучение, реферирование, цитирование, беглый просмотр, конспектирование);</a:t>
            </a:r>
            <a:endParaRPr lang="ru-RU" sz="2400" b="1" i="1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400" b="1" i="1" dirty="0" smtClean="0">
                <a:solidFill>
                  <a:srgbClr val="FFFF00"/>
                </a:solidFill>
              </a:rPr>
              <a:t> </a:t>
            </a:r>
            <a:r>
              <a:rPr lang="ru-RU" sz="2400" b="1" i="1" dirty="0" err="1" smtClean="0">
                <a:solidFill>
                  <a:srgbClr val="FFFF00"/>
                </a:solidFill>
              </a:rPr>
              <a:t>видеометод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/>
              <a:t>(просмотр, обучение, упражнение, контроль). 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ru-RU" sz="2400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ru-RU" sz="2400" dirty="0" smtClean="0"/>
              <a:t>Формы обучения делятся соответственно на </a:t>
            </a:r>
            <a:r>
              <a:rPr lang="ru-RU" sz="2400" b="1" i="1" dirty="0" smtClean="0">
                <a:solidFill>
                  <a:srgbClr val="FFFF00"/>
                </a:solidFill>
              </a:rPr>
              <a:t>индивидуальные,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b="1" i="1" dirty="0" smtClean="0">
                <a:solidFill>
                  <a:srgbClr val="FFFF00"/>
                </a:solidFill>
              </a:rPr>
              <a:t>коллективные, групповые</a:t>
            </a:r>
            <a:r>
              <a:rPr lang="ru-RU" sz="2400" b="1" dirty="0" smtClean="0">
                <a:solidFill>
                  <a:srgbClr val="FFFF00"/>
                </a:solidFill>
              </a:rPr>
              <a:t>.</a:t>
            </a:r>
            <a:endParaRPr lang="ru-RU" sz="24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9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8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9512" y="188640"/>
            <a:ext cx="8785101" cy="95041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200" dirty="0" smtClean="0">
                <a:latin typeface="+mn-lt"/>
              </a:rPr>
              <a:t>Дифференцированный подход к обучению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268759"/>
            <a:ext cx="8713787" cy="547335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/>
              <a:t>Наиболее значимыми для реализации дифференцированного обучения выступают следующие принципы: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b="1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3200" b="1" dirty="0" err="1" smtClean="0"/>
              <a:t>Проблемность</a:t>
            </a:r>
            <a:endParaRPr lang="ru-RU" sz="3200" b="1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ru-RU" sz="3200" b="1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3200" b="1" dirty="0" err="1" smtClean="0"/>
              <a:t>Взаимообучение</a:t>
            </a:r>
            <a:endParaRPr lang="ru-RU" sz="3200" b="1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ru-RU" sz="3200" b="1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3200" b="1" dirty="0" smtClean="0"/>
              <a:t>Исследование изучаемых проблем и явлений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ru-RU" sz="3200" b="1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3200" b="1" dirty="0" smtClean="0"/>
              <a:t>Индивидуализация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ru-RU" sz="3200" b="1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3200" b="1" dirty="0" smtClean="0"/>
              <a:t>Создание мотивации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  <p:bldP spid="4813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621</TotalTime>
  <Words>811</Words>
  <Application>Microsoft Office PowerPoint</Application>
  <PresentationFormat>Экран (4:3)</PresentationFormat>
  <Paragraphs>119</Paragraphs>
  <Slides>17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Апекс</vt:lpstr>
      <vt:lpstr>Диаграмма</vt:lpstr>
      <vt:lpstr>Муниципальное бюджетное образовательное учреждение открытая (сменная) общеобразовательная школа</vt:lpstr>
      <vt:lpstr>Содержание</vt:lpstr>
      <vt:lpstr>Цели и задачи изучения раздела</vt:lpstr>
      <vt:lpstr>Особенности контингента учащихся МБОУ ОСОШ</vt:lpstr>
      <vt:lpstr>Ожидаемые результаты освоения раздела программы</vt:lpstr>
      <vt:lpstr>Особенности планирования по русскому языку в МБОУ ОСОШ</vt:lpstr>
      <vt:lpstr>Тематическое планирование раздела</vt:lpstr>
      <vt:lpstr>Методы и формы организации деятельности учащихся</vt:lpstr>
      <vt:lpstr>Дифференцированный подход к обучению</vt:lpstr>
      <vt:lpstr>                                Задания к уроку. 1) Определить троп (приписывание неодушевлённому предмету признаков и свойств живых существ).                                                  Солнце реже смеётся,                                             Нет в цветах благовонья,                                                Скоро осень проснётся                                                 И заплачет спросонья                                                                 К. Бальмонт   </vt:lpstr>
      <vt:lpstr>                                      2) Определить троп (художественное образное определение). Луна взошла сильно багровая и хмурая,  точно больная                                                                 А.П.Чехов </vt:lpstr>
      <vt:lpstr>РЕЗУЛЬТАТИВНОСТЬ РАБОТЫ</vt:lpstr>
      <vt:lpstr>СРАВНИТЕЛ                                                                                                                                                                                                                        ЬНЫЙ АНАЛИЗ  ВЫПОЛНЕНИЯ ЗАДАНИЯ В8  (изобразительно-выразительные средства языка)</vt:lpstr>
      <vt:lpstr>Результативность сдачи ЕГЭ</vt:lpstr>
      <vt:lpstr>Приложение</vt:lpstr>
      <vt:lpstr>Список литературы:</vt:lpstr>
      <vt:lpstr>Спасибо за внимание!</vt:lpstr>
    </vt:vector>
  </TitlesOfParts>
  <Company>Dnsoft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образовательное учреждение открытая (сменная) общеобразовательная школа</dc:title>
  <dc:creator>Сега</dc:creator>
  <cp:lastModifiedBy>Admin</cp:lastModifiedBy>
  <cp:revision>77</cp:revision>
  <dcterms:created xsi:type="dcterms:W3CDTF">2010-11-11T18:50:58Z</dcterms:created>
  <dcterms:modified xsi:type="dcterms:W3CDTF">2012-03-01T18:58:01Z</dcterms:modified>
</cp:coreProperties>
</file>